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8171b9e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8171b9e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98171b9e8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98171b9e8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48d532748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948d53274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997a3e1f4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997a3e1f4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948d53274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948d53274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948d53274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948d53274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98ba67b3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98ba67b3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98ba67b38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98ba67b38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48d53274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948d53274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948d53274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948d53274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948d53274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948d53274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948d53274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948d53274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97a3e1f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97a3e1f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948d53274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948d53274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948d53274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948d53274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98171b9e8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98171b9e8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wiki.apache.org/confluence/display/KAFKA/Powered+By" TargetMode="External"/><Relationship Id="rId4" Type="http://schemas.openxmlformats.org/officeDocument/2006/relationships/hyperlink" Target="https://kafka.apache.org/powered-by" TargetMode="External"/><Relationship Id="rId5" Type="http://schemas.openxmlformats.org/officeDocument/2006/relationships/hyperlink" Target="https://kafka.apache.org/powered-by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www.linkedin.com/in/muhammed-sedef/" TargetMode="External"/><Relationship Id="rId6" Type="http://schemas.openxmlformats.org/officeDocument/2006/relationships/hyperlink" Target="https://twitter.com/MuhammetSedef1" TargetMode="External"/><Relationship Id="rId7" Type="http://schemas.openxmlformats.org/officeDocument/2006/relationships/hyperlink" Target="https://github.com/muhammedsedef" TargetMode="External"/><Relationship Id="rId8" Type="http://schemas.openxmlformats.org/officeDocument/2006/relationships/hyperlink" Target="https://medium.com/@muhammedsede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8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Modern Uygulamalarda Kafka Kullanımı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Muhammed Sedef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1297500" y="393750"/>
            <a:ext cx="7038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Kafka Bileşenleri</a:t>
            </a:r>
            <a:endParaRPr/>
          </a:p>
        </p:txBody>
      </p:sp>
      <p:sp>
        <p:nvSpPr>
          <p:cNvPr id="218" name="Google Shape;218;p22"/>
          <p:cNvSpPr txBox="1"/>
          <p:nvPr>
            <p:ph idx="1" type="body"/>
          </p:nvPr>
        </p:nvSpPr>
        <p:spPr>
          <a:xfrm>
            <a:off x="1333500" y="910150"/>
            <a:ext cx="4037100" cy="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 sz="1400">
                <a:latin typeface="Montserrat"/>
                <a:ea typeface="Montserrat"/>
                <a:cs typeface="Montserrat"/>
                <a:sym typeface="Montserrat"/>
              </a:rPr>
              <a:t>Topic &amp; Partition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675" y="1375278"/>
            <a:ext cx="3952025" cy="21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1582625" y="3744050"/>
            <a:ext cx="419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eri kategorileri =&gt; Topic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Dataların saklandığı yerler =&gt; Partition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Kafka partitionlarda sırayı garanti eder.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1" name="Google Shape;2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1550" y="1305850"/>
            <a:ext cx="3069975" cy="22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type="title"/>
          </p:nvPr>
        </p:nvSpPr>
        <p:spPr>
          <a:xfrm>
            <a:off x="1297500" y="393750"/>
            <a:ext cx="48342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150"/>
              <a:t>Kafka Bileşenleri </a:t>
            </a:r>
            <a:endParaRPr sz="2150"/>
          </a:p>
        </p:txBody>
      </p:sp>
      <p:sp>
        <p:nvSpPr>
          <p:cNvPr id="229" name="Google Shape;229;p23"/>
          <p:cNvSpPr txBox="1"/>
          <p:nvPr>
            <p:ph idx="1" type="body"/>
          </p:nvPr>
        </p:nvSpPr>
        <p:spPr>
          <a:xfrm>
            <a:off x="1297500" y="957450"/>
            <a:ext cx="2504100" cy="3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b="1" lang="tr" sz="1405">
                <a:latin typeface="Montserrat"/>
                <a:ea typeface="Montserrat"/>
                <a:cs typeface="Montserrat"/>
                <a:sym typeface="Montserrat"/>
              </a:rPr>
              <a:t>Producer &amp; Consumer</a:t>
            </a:r>
            <a:endParaRPr b="1" sz="1405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1297500" y="3903050"/>
            <a:ext cx="512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Mesaj yaratan ve ilgili topic’e yazan =&gt;  </a:t>
            </a:r>
            <a:r>
              <a:rPr b="1"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Producer</a:t>
            </a: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Kafka’dan verileri okuyan =&gt; </a:t>
            </a:r>
            <a:r>
              <a:rPr b="1"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Consumer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partition’a en fazla 1 consumer bind olabilir.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150" y="1311475"/>
            <a:ext cx="4732450" cy="25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/>
          <p:nvPr>
            <p:ph type="title"/>
          </p:nvPr>
        </p:nvSpPr>
        <p:spPr>
          <a:xfrm>
            <a:off x="1336575" y="393750"/>
            <a:ext cx="61620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Kafka Mimarisi</a:t>
            </a:r>
            <a:endParaRPr/>
          </a:p>
        </p:txBody>
      </p:sp>
      <p:pic>
        <p:nvPicPr>
          <p:cNvPr id="239" name="Google Shape;2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837" y="890250"/>
            <a:ext cx="6072874" cy="273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1699800" y="4015150"/>
            <a:ext cx="616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Koordinasyon hizmeti sağlayan java tabanlı bir yazılımdır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Kafka kümesinin takibi (Brokerların birbirini tanıması)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Topic konfigürasyonlarının ve ACLs’lerin tutulması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leader/follower ilişkisi kontrolü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1890350" y="3670775"/>
            <a:ext cx="19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Zookeper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 txBox="1"/>
          <p:nvPr>
            <p:ph type="title"/>
          </p:nvPr>
        </p:nvSpPr>
        <p:spPr>
          <a:xfrm>
            <a:off x="1336575" y="393750"/>
            <a:ext cx="61620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Kafka Mimarisi</a:t>
            </a:r>
            <a:endParaRPr/>
          </a:p>
        </p:txBody>
      </p:sp>
      <p:pic>
        <p:nvPicPr>
          <p:cNvPr id="249" name="Google Shape;2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1699800" y="4015150"/>
            <a:ext cx="616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1875" y="890250"/>
            <a:ext cx="6419927" cy="346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1297500" y="393750"/>
            <a:ext cx="70389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Kafka’nın Sağladıkları </a:t>
            </a:r>
            <a:endParaRPr/>
          </a:p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1297500" y="106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Hataya dayanıklı, yatay olarak ölçeklenebilen, esnek bir mimariye sahiptir.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Güvenilirlik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tr" sz="1300">
                <a:latin typeface="Montserrat"/>
                <a:ea typeface="Montserrat"/>
                <a:cs typeface="Montserrat"/>
                <a:sym typeface="Montserrat"/>
              </a:rPr>
              <a:t>Veriler Diske Yazılır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tr" sz="1300">
                <a:latin typeface="Montserrat"/>
                <a:ea typeface="Montserrat"/>
                <a:cs typeface="Montserrat"/>
                <a:sym typeface="Montserrat"/>
              </a:rPr>
              <a:t>Clusterda Replika İmkanı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Esneklik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tr" sz="1300">
                <a:latin typeface="Montserrat"/>
                <a:ea typeface="Montserrat"/>
                <a:cs typeface="Montserrat"/>
                <a:sym typeface="Montserrat"/>
              </a:rPr>
              <a:t>Sistem Büyümeye Müsait (Ölçeklenebilir)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Dayanıklılık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tr" sz="1300">
                <a:latin typeface="Montserrat"/>
                <a:ea typeface="Montserrat"/>
                <a:cs typeface="Montserrat"/>
                <a:sym typeface="Montserrat"/>
              </a:rPr>
              <a:t>Veriye Sonradan Erişebilme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Performans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tr" sz="1300">
                <a:latin typeface="Montserrat"/>
                <a:ea typeface="Montserrat"/>
                <a:cs typeface="Montserrat"/>
                <a:sym typeface="Montserrat"/>
              </a:rPr>
              <a:t>Yüksek Sayıda Mesaj İşleme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○"/>
            </a:pPr>
            <a:r>
              <a:rPr lang="tr" sz="1300">
                <a:latin typeface="Montserrat"/>
                <a:ea typeface="Montserrat"/>
                <a:cs typeface="Montserrat"/>
                <a:sym typeface="Montserrat"/>
              </a:rPr>
              <a:t>Verime Okuma ve Yazma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1297500" y="393750"/>
            <a:ext cx="7038900" cy="5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Kimler Kullanıyor?</a:t>
            </a:r>
            <a:endParaRPr/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1297500" y="1047275"/>
            <a:ext cx="17100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LinkedIn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Yahoo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Twitter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Netflix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Spotify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Pinterest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Uber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PayPal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Coursera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7"/>
          <p:cNvSpPr txBox="1"/>
          <p:nvPr>
            <p:ph idx="1" type="body"/>
          </p:nvPr>
        </p:nvSpPr>
        <p:spPr>
          <a:xfrm>
            <a:off x="3717000" y="1047275"/>
            <a:ext cx="1599300" cy="22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Airbnb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Oracle</a:t>
            </a: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Cisco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Mozilla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Foursquare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Etsy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Box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CloudFlare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Trivago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5256300" y="1321625"/>
            <a:ext cx="39327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Detaylı Liste :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https://cwiki.apache.org/confluence/display/KAFKA/Powered+By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https://kafka.apache.org/powered-</a:t>
            </a:r>
            <a:r>
              <a:rPr lang="t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by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type="title"/>
          </p:nvPr>
        </p:nvSpPr>
        <p:spPr>
          <a:xfrm>
            <a:off x="1297500" y="393750"/>
            <a:ext cx="59562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Demo</a:t>
            </a:r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1297500" y="3903050"/>
            <a:ext cx="51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700" y="957450"/>
            <a:ext cx="5956150" cy="36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1593900" y="487475"/>
            <a:ext cx="59562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Dinlediğiniz İçin Teşekkürler</a:t>
            </a:r>
            <a:endParaRPr/>
          </a:p>
        </p:txBody>
      </p:sp>
      <p:sp>
        <p:nvSpPr>
          <p:cNvPr id="285" name="Google Shape;285;p29"/>
          <p:cNvSpPr txBox="1"/>
          <p:nvPr/>
        </p:nvSpPr>
        <p:spPr>
          <a:xfrm>
            <a:off x="1297500" y="3903050"/>
            <a:ext cx="512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6" name="Google Shape;2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9"/>
          <p:cNvSpPr txBox="1"/>
          <p:nvPr/>
        </p:nvSpPr>
        <p:spPr>
          <a:xfrm>
            <a:off x="1905000" y="1199450"/>
            <a:ext cx="533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LinkedIn: </a:t>
            </a:r>
            <a:r>
              <a:rPr lang="t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https://www.linkedin.com/in/muhammed-sedef/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Twitter: </a:t>
            </a:r>
            <a:r>
              <a:rPr lang="t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https://twitter.com/MuhammetSedef1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Github: </a:t>
            </a:r>
            <a:r>
              <a:rPr lang="t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https://github.com/muhammedsedef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Medium: </a:t>
            </a:r>
            <a:r>
              <a:rPr lang="tr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https://medium.com/@muhammedsedef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ctrTitle"/>
          </p:nvPr>
        </p:nvSpPr>
        <p:spPr>
          <a:xfrm>
            <a:off x="3537150" y="1578400"/>
            <a:ext cx="43440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Ben Kimim ? </a:t>
            </a:r>
            <a:endParaRPr/>
          </a:p>
        </p:txBody>
      </p:sp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4635425" y="2571750"/>
            <a:ext cx="3245700" cy="11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Muhammed Sedef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tr">
                <a:latin typeface="Montserrat"/>
                <a:ea typeface="Montserrat"/>
                <a:cs typeface="Montserrat"/>
                <a:sym typeface="Montserrat"/>
              </a:rPr>
              <a:t>Software Engineer</a:t>
            </a: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Current</a:t>
            </a:r>
            <a:r>
              <a:rPr lang="tr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: Trendyol Group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Previous</a:t>
            </a:r>
            <a:r>
              <a:rPr lang="tr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: Softtech, Bilpp Tech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Graduation</a:t>
            </a:r>
            <a:r>
              <a:rPr lang="tr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: Istanbul Bilgi University</a:t>
            </a:r>
            <a:endParaRPr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36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36"/>
              <a:buFont typeface="Arial"/>
              <a:buNone/>
            </a:pPr>
            <a:br>
              <a:rPr lang="tr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/>
          </a:blip>
          <a:srcRect b="40094" l="13466" r="58720" t="19565"/>
          <a:stretch/>
        </p:blipFill>
        <p:spPr>
          <a:xfrm>
            <a:off x="3393800" y="2421750"/>
            <a:ext cx="1037700" cy="1095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ctrTitle"/>
          </p:nvPr>
        </p:nvSpPr>
        <p:spPr>
          <a:xfrm>
            <a:off x="3537150" y="1578400"/>
            <a:ext cx="3849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Akış</a:t>
            </a:r>
            <a:endParaRPr/>
          </a:p>
        </p:txBody>
      </p:sp>
      <p:sp>
        <p:nvSpPr>
          <p:cNvPr id="152" name="Google Shape;152;p15"/>
          <p:cNvSpPr txBox="1"/>
          <p:nvPr>
            <p:ph idx="1" type="subTitle"/>
          </p:nvPr>
        </p:nvSpPr>
        <p:spPr>
          <a:xfrm>
            <a:off x="3537150" y="2430525"/>
            <a:ext cx="3849300" cy="15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861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18"/>
              <a:buFont typeface="Montserrat"/>
              <a:buChar char="●"/>
            </a:pPr>
            <a:r>
              <a:rPr lang="tr" sz="1417">
                <a:latin typeface="Montserrat"/>
                <a:ea typeface="Montserrat"/>
                <a:cs typeface="Montserrat"/>
                <a:sym typeface="Montserrat"/>
              </a:rPr>
              <a:t>Kafka Nedir ? Neden Kullanmalıyız?</a:t>
            </a:r>
            <a:endParaRPr sz="1417">
              <a:latin typeface="Montserrat"/>
              <a:ea typeface="Montserrat"/>
              <a:cs typeface="Montserrat"/>
              <a:sym typeface="Montserrat"/>
            </a:endParaRPr>
          </a:p>
          <a:p>
            <a:pPr indent="-31861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18"/>
              <a:buFont typeface="Montserrat"/>
              <a:buChar char="●"/>
            </a:pPr>
            <a:r>
              <a:rPr lang="tr" sz="1417">
                <a:latin typeface="Montserrat"/>
                <a:ea typeface="Montserrat"/>
                <a:cs typeface="Montserrat"/>
                <a:sym typeface="Montserrat"/>
              </a:rPr>
              <a:t>Kafka Bileşenleri</a:t>
            </a:r>
            <a:endParaRPr sz="1417">
              <a:latin typeface="Montserrat"/>
              <a:ea typeface="Montserrat"/>
              <a:cs typeface="Montserrat"/>
              <a:sym typeface="Montserrat"/>
            </a:endParaRPr>
          </a:p>
          <a:p>
            <a:pPr indent="-31861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18"/>
              <a:buFont typeface="Montserrat"/>
              <a:buChar char="●"/>
            </a:pPr>
            <a:r>
              <a:rPr lang="tr" sz="1417">
                <a:latin typeface="Montserrat"/>
                <a:ea typeface="Montserrat"/>
                <a:cs typeface="Montserrat"/>
                <a:sym typeface="Montserrat"/>
              </a:rPr>
              <a:t>Kafka Mimarisi Nasıl Çalışır ? </a:t>
            </a:r>
            <a:endParaRPr sz="1417">
              <a:latin typeface="Montserrat"/>
              <a:ea typeface="Montserrat"/>
              <a:cs typeface="Montserrat"/>
              <a:sym typeface="Montserrat"/>
            </a:endParaRPr>
          </a:p>
          <a:p>
            <a:pPr indent="-31861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18"/>
              <a:buFont typeface="Montserrat"/>
              <a:buChar char="●"/>
            </a:pPr>
            <a:r>
              <a:rPr lang="tr" sz="1417">
                <a:latin typeface="Montserrat"/>
                <a:ea typeface="Montserrat"/>
                <a:cs typeface="Montserrat"/>
                <a:sym typeface="Montserrat"/>
              </a:rPr>
              <a:t>Kafka’nın Sağladıkları ve Avantajları</a:t>
            </a:r>
            <a:endParaRPr sz="1417">
              <a:latin typeface="Montserrat"/>
              <a:ea typeface="Montserrat"/>
              <a:cs typeface="Montserrat"/>
              <a:sym typeface="Montserrat"/>
            </a:endParaRPr>
          </a:p>
          <a:p>
            <a:pPr indent="-31861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18"/>
              <a:buFont typeface="Montserrat"/>
              <a:buChar char="●"/>
            </a:pPr>
            <a:r>
              <a:rPr lang="tr" sz="1417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1417">
              <a:latin typeface="Montserrat"/>
              <a:ea typeface="Montserrat"/>
              <a:cs typeface="Montserrat"/>
              <a:sym typeface="Montserrat"/>
            </a:endParaRPr>
          </a:p>
          <a:p>
            <a:pPr indent="-318611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18"/>
              <a:buFont typeface="Montserrat"/>
              <a:buChar char="●"/>
            </a:pPr>
            <a:r>
              <a:rPr lang="tr" sz="1417">
                <a:latin typeface="Montserrat"/>
                <a:ea typeface="Montserrat"/>
                <a:cs typeface="Montserrat"/>
                <a:sym typeface="Montserrat"/>
              </a:rPr>
              <a:t>Soru &amp; Cevap</a:t>
            </a:r>
            <a:endParaRPr sz="1417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3" name="Google Shape;15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/>
          <p:nvPr>
            <p:ph type="title"/>
          </p:nvPr>
        </p:nvSpPr>
        <p:spPr>
          <a:xfrm>
            <a:off x="1297500" y="393750"/>
            <a:ext cx="5541000" cy="4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Kafka Nedir ?</a:t>
            </a:r>
            <a:endParaRPr/>
          </a:p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1297500" y="2259450"/>
            <a:ext cx="7038900" cy="22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Dağıtık (distrubuted) bir veri akış (data streaming) platformudur.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“W</a:t>
            </a: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e have a lot of data and we build products on data.”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LinkedIn'de tarafından ilk versiyonu Ocak 2011'de yayınlanmıştır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Büyük verileri hızlı bir şekilde depolayıp analiz etmek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tr">
                <a:latin typeface="Montserrat"/>
                <a:ea typeface="Montserrat"/>
                <a:cs typeface="Montserrat"/>
                <a:sym typeface="Montserrat"/>
              </a:rPr>
              <a:t>Apache Software Foundation'a göre, bugün Kafka, 'Fortune 100' şirketlerinin %80'inden fazlası dahil olmak üzere binlerce şirket tarafından kullanılmaktadır.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20300"/>
            <a:ext cx="5541075" cy="13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/>
          <p:nvPr>
            <p:ph type="title"/>
          </p:nvPr>
        </p:nvSpPr>
        <p:spPr>
          <a:xfrm>
            <a:off x="1297500" y="393750"/>
            <a:ext cx="56466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Kafka Öncesi</a:t>
            </a:r>
            <a:endParaRPr/>
          </a:p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1395238" y="865350"/>
            <a:ext cx="5548800" cy="26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175" y="819750"/>
            <a:ext cx="3782200" cy="271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/>
        </p:nvSpPr>
        <p:spPr>
          <a:xfrm>
            <a:off x="1297501" y="3595075"/>
            <a:ext cx="5784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Entegrasyon Sorunları: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Protokol</a:t>
            </a: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– verilerin nasıl taşındığı (TCP, HTTP, REST, FTP)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b="1"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Veri Tipi- </a:t>
            </a: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verilerin nasıl parse edildiği (Binary, CSV, JSON, Avro...)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Servisler arası bağımlılık (tightly coupled)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7375" y="819750"/>
            <a:ext cx="3537423" cy="271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1297500" y="393750"/>
            <a:ext cx="56466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Kafka Öncesi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1297501" y="3595075"/>
            <a:ext cx="578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Karışıklık son derece fazla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Servisler arası bağlılık yüksek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Yüksek gecikme süreleri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3270" y="835375"/>
            <a:ext cx="5415055" cy="27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>
            <p:ph type="title"/>
          </p:nvPr>
        </p:nvSpPr>
        <p:spPr>
          <a:xfrm>
            <a:off x="1297500" y="393750"/>
            <a:ext cx="70389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Kafka Sonrası</a:t>
            </a:r>
            <a:endParaRPr/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51475"/>
            <a:ext cx="3909675" cy="2638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1389700" y="3730100"/>
            <a:ext cx="553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Kaynak veri akışlarını ve hedef sistemleri birbirinden ayrıldı (loosely coupled)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Daha yönetilebilir bir sistem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Düşük gecikme süreleri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175" y="851475"/>
            <a:ext cx="3848750" cy="263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1400300" y="393750"/>
            <a:ext cx="5215500" cy="4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Neden Kafka Kullanılırız?</a:t>
            </a:r>
            <a:endParaRPr/>
          </a:p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1297500" y="3738350"/>
            <a:ext cx="5956200" cy="12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●"/>
            </a:pPr>
            <a:r>
              <a:rPr lang="tr" sz="1402"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tr" sz="1402">
                <a:latin typeface="Montserrat"/>
                <a:ea typeface="Montserrat"/>
                <a:cs typeface="Montserrat"/>
                <a:sym typeface="Montserrat"/>
              </a:rPr>
              <a:t>üyük verileri anlık olarak depolamak ve analiz etmek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●"/>
            </a:pPr>
            <a:r>
              <a:rPr lang="tr" sz="1402">
                <a:latin typeface="Montserrat"/>
                <a:ea typeface="Montserrat"/>
                <a:cs typeface="Montserrat"/>
                <a:sym typeface="Montserrat"/>
              </a:rPr>
              <a:t>Kullanıcı etkinliği takibi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●"/>
            </a:pPr>
            <a:r>
              <a:rPr lang="tr" sz="1402">
                <a:latin typeface="Montserrat"/>
                <a:ea typeface="Montserrat"/>
                <a:cs typeface="Montserrat"/>
                <a:sym typeface="Montserrat"/>
              </a:rPr>
              <a:t>Server logları ve metricleri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●"/>
            </a:pPr>
            <a:r>
              <a:rPr lang="tr" sz="1402">
                <a:latin typeface="Montserrat"/>
                <a:ea typeface="Montserrat"/>
                <a:cs typeface="Montserrat"/>
                <a:sym typeface="Montserrat"/>
              </a:rPr>
              <a:t>Öneri Motoru (Real Time Recommendation Engine)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  <a:p>
            <a:pPr indent="-317658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●"/>
            </a:pPr>
            <a:r>
              <a:rPr lang="tr" sz="1402">
                <a:latin typeface="Montserrat"/>
                <a:ea typeface="Montserrat"/>
                <a:cs typeface="Montserrat"/>
                <a:sym typeface="Montserrat"/>
              </a:rPr>
              <a:t>Mikroservisler arası haberleşme</a:t>
            </a:r>
            <a:endParaRPr sz="1402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300" y="866250"/>
            <a:ext cx="5112549" cy="274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"/>
          <p:cNvSpPr txBox="1"/>
          <p:nvPr>
            <p:ph type="title"/>
          </p:nvPr>
        </p:nvSpPr>
        <p:spPr>
          <a:xfrm>
            <a:off x="1297500" y="393750"/>
            <a:ext cx="49596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Kafka Bileşenleri</a:t>
            </a:r>
            <a:endParaRPr/>
          </a:p>
        </p:txBody>
      </p:sp>
      <p:sp>
        <p:nvSpPr>
          <p:cNvPr id="208" name="Google Shape;208;p21"/>
          <p:cNvSpPr txBox="1"/>
          <p:nvPr>
            <p:ph idx="1" type="body"/>
          </p:nvPr>
        </p:nvSpPr>
        <p:spPr>
          <a:xfrm>
            <a:off x="1297500" y="880950"/>
            <a:ext cx="3459600" cy="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tr">
                <a:latin typeface="Montserrat"/>
                <a:ea typeface="Montserrat"/>
                <a:cs typeface="Montserrat"/>
                <a:sym typeface="Montserrat"/>
              </a:rPr>
              <a:t>Broker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000" y="1287450"/>
            <a:ext cx="4868200" cy="25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1389000" y="4032125"/>
            <a:ext cx="579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Kafka sistemlerinin en temel bileşenidir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t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Kafka clusterlarında çalışan her bir servise broker denir.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2074" y="0"/>
            <a:ext cx="871926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353475"/>
            <a:ext cx="820625" cy="79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